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7" r:id="rId5"/>
    <p:sldId id="265" r:id="rId6"/>
    <p:sldId id="268" r:id="rId7"/>
    <p:sldId id="269" r:id="rId8"/>
    <p:sldId id="270" r:id="rId9"/>
    <p:sldId id="266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СЛЮННЫЕ ЖЕЛЕЗЫ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ПИЩЕВОД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6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15082013_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357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6288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1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4928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2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1520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3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260648"/>
            <a:ext cx="187220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Собственные железы пищевода</a:t>
            </a:r>
            <a:endParaRPr lang="ru-RU" sz="20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851920" y="1276311"/>
            <a:ext cx="288032" cy="7845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9992" y="350100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4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1769540" y="3673955"/>
            <a:ext cx="666656" cy="4074168"/>
          </a:xfrm>
          <a:prstGeom prst="rightBrace">
            <a:avLst>
              <a:gd name="adj1" fmla="val 8407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5536" y="6074843"/>
            <a:ext cx="3456384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Слизистая оболочка</a:t>
            </a:r>
            <a:endParaRPr lang="ru-RU" sz="2000" b="1" dirty="0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6659978" y="3069214"/>
            <a:ext cx="756084" cy="421196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453844" y="5553236"/>
            <a:ext cx="316835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Мышечная оболочка</a:t>
            </a:r>
            <a:endParaRPr lang="ru-RU" sz="20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453844" y="4000134"/>
            <a:ext cx="2430524" cy="360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669106" y="4036138"/>
            <a:ext cx="0" cy="40097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72200" y="4335487"/>
            <a:ext cx="59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1</a:t>
            </a:r>
            <a:endParaRPr lang="ru-RU" sz="2800" b="1" dirty="0">
              <a:solidFill>
                <a:srgbClr val="FFFF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884368" y="4236625"/>
            <a:ext cx="12596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514184" y="4236625"/>
            <a:ext cx="0" cy="3296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66825" y="444528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4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СТРУКТУРНЫЕ РАЗЛИЧИЯ СЛЮННЫХ ЖЕЛЕЗ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446120"/>
              </p:ext>
            </p:extLst>
          </p:nvPr>
        </p:nvGraphicFramePr>
        <p:xfrm>
          <a:off x="107504" y="620690"/>
          <a:ext cx="8928992" cy="60662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2248"/>
                <a:gridCol w="2232248"/>
                <a:gridCol w="2232248"/>
                <a:gridCol w="2232248"/>
              </a:tblGrid>
              <a:tr h="93035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Околоушная железа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Подчелюстная железа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Подъязычная железа</a:t>
                      </a:r>
                      <a:endParaRPr lang="ru-RU" sz="2400" dirty="0"/>
                    </a:p>
                  </a:txBody>
                  <a:tcPr anchor="ctr"/>
                </a:tc>
              </a:tr>
              <a:tr h="39927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Количество долек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18-20</a:t>
                      </a:r>
                      <a:endParaRPr lang="ru-RU" dirty="0"/>
                    </a:p>
                  </a:txBody>
                  <a:tcPr anchor="ctr"/>
                </a:tc>
              </a:tr>
              <a:tr h="12798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Типы концевых отделов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только серозные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а) серозные</a:t>
                      </a:r>
                    </a:p>
                    <a:p>
                      <a:pPr algn="l"/>
                      <a:r>
                        <a:rPr lang="ru-RU" dirty="0" smtClean="0"/>
                        <a:t>б) смешанные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а) смешанные (преобладают)</a:t>
                      </a:r>
                    </a:p>
                    <a:p>
                      <a:pPr algn="l"/>
                      <a:r>
                        <a:rPr lang="ru-RU" dirty="0" smtClean="0"/>
                        <a:t>б) слизистые</a:t>
                      </a:r>
                    </a:p>
                    <a:p>
                      <a:pPr algn="l"/>
                      <a:r>
                        <a:rPr lang="ru-RU" dirty="0" smtClean="0"/>
                        <a:t>в) серозные </a:t>
                      </a:r>
                      <a:endParaRPr lang="ru-RU" dirty="0"/>
                    </a:p>
                  </a:txBody>
                  <a:tcPr anchor="ctr"/>
                </a:tc>
              </a:tr>
              <a:tr h="68916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Клетки концевых отделов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сероциты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сероциты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мукоциты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мукоциты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мукосероциты</a:t>
                      </a:r>
                      <a:endParaRPr lang="ru-RU" dirty="0"/>
                    </a:p>
                  </a:txBody>
                  <a:tcPr anchor="ctr"/>
                </a:tc>
              </a:tr>
              <a:tr h="399277"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миоэпителиальные клетки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51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Тип железы (по форме концевых отделов)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альвеолярный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альвеолярно-трубчатый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51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Внутридольковые выводные протоки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вставочные и исчерченные в равном количестве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исчерченных</a:t>
                      </a:r>
                      <a:r>
                        <a:rPr lang="ru-RU" baseline="0" dirty="0" smtClean="0"/>
                        <a:t> протоков больше, чем вставочных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практически только исчерченные</a:t>
                      </a:r>
                      <a:endParaRPr lang="ru-RU" dirty="0"/>
                    </a:p>
                  </a:txBody>
                  <a:tcPr anchor="ctr"/>
                </a:tc>
              </a:tr>
              <a:tr h="39927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Секрет 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белковый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белково</a:t>
                      </a:r>
                      <a:r>
                        <a:rPr lang="ru-RU" dirty="0" smtClean="0"/>
                        <a:t> - слизистый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слизисто</a:t>
                      </a:r>
                      <a:r>
                        <a:rPr lang="ru-RU" dirty="0" smtClean="0"/>
                        <a:t> - белковый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09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121"/>
            <a:ext cx="9144000" cy="88359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 № 44. ОКОЛОУШНАЯ СЛЮННАЯ ЖЕЛЕЗА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СОБАКИ.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Г+Э.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\Desktop\15082013_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219"/>
            <a:ext cx="9144000" cy="59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4283968" y="2492896"/>
            <a:ext cx="720080" cy="1944216"/>
          </a:xfrm>
          <a:prstGeom prst="rightBrac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54949" y="3049505"/>
            <a:ext cx="1173235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Долька железы</a:t>
            </a:r>
            <a:endParaRPr lang="ru-RU" sz="20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7740352" y="1628800"/>
            <a:ext cx="360040" cy="25202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3" idx="1"/>
          </p:cNvCxnSpPr>
          <p:nvPr/>
        </p:nvCxnSpPr>
        <p:spPr>
          <a:xfrm flipH="1">
            <a:off x="4932042" y="4656912"/>
            <a:ext cx="2232246" cy="5002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4288" y="4149080"/>
            <a:ext cx="1979712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Междольковые выводные протоки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8840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15082013_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>
            <a:stCxn id="11" idx="1"/>
          </p:cNvCxnSpPr>
          <p:nvPr/>
        </p:nvCxnSpPr>
        <p:spPr>
          <a:xfrm flipH="1">
            <a:off x="4932040" y="5593016"/>
            <a:ext cx="1944216" cy="2842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1" idx="1"/>
          </p:cNvCxnSpPr>
          <p:nvPr/>
        </p:nvCxnSpPr>
        <p:spPr>
          <a:xfrm flipH="1" flipV="1">
            <a:off x="5508104" y="4221090"/>
            <a:ext cx="1368152" cy="137192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76256" y="5085184"/>
            <a:ext cx="1584176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Серозные концевые отделы</a:t>
            </a:r>
            <a:endParaRPr lang="ru-RU" sz="20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187624" y="3429000"/>
            <a:ext cx="864096" cy="20162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31640" y="5227312"/>
            <a:ext cx="1656184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Вставочный выводной проток</a:t>
            </a:r>
            <a:endParaRPr lang="ru-RU" sz="20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5652120" y="2492896"/>
            <a:ext cx="1584176" cy="2880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36296" y="1988840"/>
            <a:ext cx="1728192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Исчерченный выводной проток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2503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 №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45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ПОДЧЕЛЮСТНАЯ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СЛЮННАЯ ЖЕЛЕЗА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СОБАКИ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Г+Э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8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15082013_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" y="0"/>
            <a:ext cx="9122118" cy="68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683568" y="1988840"/>
            <a:ext cx="432048" cy="1800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331640" y="4514616"/>
            <a:ext cx="792088" cy="16506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3806730"/>
            <a:ext cx="216024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Серозные концевые отделы</a:t>
            </a:r>
            <a:endParaRPr lang="ru-RU" sz="20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115616" y="4514616"/>
            <a:ext cx="216024" cy="11466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75856" y="3452787"/>
            <a:ext cx="2232248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Смешанные концевые отделы</a:t>
            </a:r>
            <a:endParaRPr lang="ru-RU" sz="20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699792" y="2636912"/>
            <a:ext cx="1692188" cy="8158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8" idx="0"/>
          </p:cNvCxnSpPr>
          <p:nvPr/>
        </p:nvCxnSpPr>
        <p:spPr>
          <a:xfrm flipH="1" flipV="1">
            <a:off x="4067944" y="2276872"/>
            <a:ext cx="324036" cy="11759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08104" y="188640"/>
            <a:ext cx="144016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С</a:t>
            </a:r>
            <a:r>
              <a:rPr lang="ru-RU" sz="2000" b="1" dirty="0" err="1" smtClean="0"/>
              <a:t>ероцит</a:t>
            </a:r>
            <a:endParaRPr lang="ru-RU" sz="20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4716016" y="588750"/>
            <a:ext cx="792088" cy="5359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99592" y="388695"/>
            <a:ext cx="151216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М</a:t>
            </a:r>
            <a:r>
              <a:rPr lang="ru-RU" sz="2000" b="1" dirty="0" err="1" smtClean="0"/>
              <a:t>укоцит</a:t>
            </a:r>
            <a:endParaRPr lang="ru-RU" sz="2000" b="1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411760" y="788805"/>
            <a:ext cx="648072" cy="7679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08304" y="1988840"/>
            <a:ext cx="1835696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Исчерченные выводные протоки</a:t>
            </a:r>
            <a:endParaRPr lang="ru-RU" sz="2000" b="1" dirty="0"/>
          </a:p>
        </p:txBody>
      </p:sp>
      <p:cxnSp>
        <p:nvCxnSpPr>
          <p:cNvPr id="4097" name="Прямая со стрелкой 4096"/>
          <p:cNvCxnSpPr/>
          <p:nvPr/>
        </p:nvCxnSpPr>
        <p:spPr>
          <a:xfrm flipH="1" flipV="1">
            <a:off x="6660232" y="1556792"/>
            <a:ext cx="648072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0" name="Прямая со стрелкой 4099"/>
          <p:cNvCxnSpPr>
            <a:stCxn id="31" idx="2"/>
          </p:cNvCxnSpPr>
          <p:nvPr/>
        </p:nvCxnSpPr>
        <p:spPr>
          <a:xfrm flipH="1">
            <a:off x="4860032" y="3004503"/>
            <a:ext cx="3366120" cy="172064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" name="Прямая со стрелкой 4101"/>
          <p:cNvCxnSpPr>
            <a:stCxn id="31" idx="2"/>
          </p:cNvCxnSpPr>
          <p:nvPr/>
        </p:nvCxnSpPr>
        <p:spPr>
          <a:xfrm flipH="1">
            <a:off x="6543092" y="3004503"/>
            <a:ext cx="1683060" cy="233545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97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 №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45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ПОДЪЯЗЫЧНАЯ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ЖЕЛЕЗА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СОБАКИ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Г+Э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8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15082013_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1900" y="2236802"/>
            <a:ext cx="190821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Серомукоциты</a:t>
            </a:r>
            <a:endParaRPr lang="ru-RU" sz="20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436096" y="1412776"/>
            <a:ext cx="288032" cy="82402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15816" y="5157192"/>
            <a:ext cx="230425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Смешанные концевые отделы</a:t>
            </a:r>
            <a:endParaRPr lang="ru-RU" sz="2000" b="1" dirty="0"/>
          </a:p>
        </p:txBody>
      </p:sp>
      <p:cxnSp>
        <p:nvCxnSpPr>
          <p:cNvPr id="15" name="Прямая со стрелкой 14"/>
          <p:cNvCxnSpPr>
            <a:stCxn id="13" idx="0"/>
          </p:cNvCxnSpPr>
          <p:nvPr/>
        </p:nvCxnSpPr>
        <p:spPr>
          <a:xfrm flipH="1" flipV="1">
            <a:off x="2969822" y="2204864"/>
            <a:ext cx="1098122" cy="29523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3" idx="0"/>
          </p:cNvCxnSpPr>
          <p:nvPr/>
        </p:nvCxnSpPr>
        <p:spPr>
          <a:xfrm flipV="1">
            <a:off x="4067944" y="4221088"/>
            <a:ext cx="2448272" cy="9361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512" y="2924944"/>
            <a:ext cx="136815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Мукоциты</a:t>
            </a:r>
            <a:endParaRPr lang="ru-RU" sz="2000" b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547664" y="1824789"/>
            <a:ext cx="576064" cy="110015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547664" y="3325054"/>
            <a:ext cx="288032" cy="111205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6148036"/>
            <a:ext cx="2448272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Слизистые концевые отделы</a:t>
            </a:r>
            <a:endParaRPr lang="ru-RU" sz="2000" b="1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863588" y="5589240"/>
            <a:ext cx="360548" cy="5587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4" name="Прямая со стрелкой 6143"/>
          <p:cNvCxnSpPr>
            <a:stCxn id="28" idx="0"/>
          </p:cNvCxnSpPr>
          <p:nvPr/>
        </p:nvCxnSpPr>
        <p:spPr>
          <a:xfrm flipV="1">
            <a:off x="1224136" y="5373216"/>
            <a:ext cx="755576" cy="7748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" name="TextBox 6144"/>
          <p:cNvSpPr txBox="1"/>
          <p:nvPr/>
        </p:nvSpPr>
        <p:spPr>
          <a:xfrm>
            <a:off x="6804248" y="5157192"/>
            <a:ext cx="2339752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Исчерченные выводные протоки</a:t>
            </a:r>
            <a:endParaRPr lang="ru-RU" sz="2000" b="1" dirty="0"/>
          </a:p>
        </p:txBody>
      </p:sp>
      <p:cxnSp>
        <p:nvCxnSpPr>
          <p:cNvPr id="6148" name="Прямая со стрелкой 6147"/>
          <p:cNvCxnSpPr/>
          <p:nvPr/>
        </p:nvCxnSpPr>
        <p:spPr>
          <a:xfrm flipH="1" flipV="1">
            <a:off x="6804248" y="3124999"/>
            <a:ext cx="1169876" cy="203219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0" name="Прямая со стрелкой 6149"/>
          <p:cNvCxnSpPr>
            <a:stCxn id="6145" idx="0"/>
          </p:cNvCxnSpPr>
          <p:nvPr/>
        </p:nvCxnSpPr>
        <p:spPr>
          <a:xfrm flipV="1">
            <a:off x="7974124" y="2636912"/>
            <a:ext cx="558316" cy="25202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59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 № 46. ПИЩЕВОД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СОБАКИ.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Г+Э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Dell\Desktop\15082013_6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4"/>
          <a:stretch/>
        </p:blipFill>
        <p:spPr bwMode="auto">
          <a:xfrm>
            <a:off x="179512" y="620688"/>
            <a:ext cx="8712968" cy="621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652120" y="2924944"/>
            <a:ext cx="15121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80644" y="2924944"/>
            <a:ext cx="0" cy="5400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88556" y="3466283"/>
            <a:ext cx="158417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Слизистая оболочка</a:t>
            </a:r>
            <a:endParaRPr lang="ru-RU" sz="20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020272" y="4869160"/>
            <a:ext cx="1728192" cy="72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884368" y="4905164"/>
            <a:ext cx="0" cy="5400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19764" y="5431757"/>
            <a:ext cx="212423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imes New Roman" pitchFamily="18" charset="0"/>
              </a:rPr>
              <a:t>Мышечная оболочка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7272732" y="1628800"/>
            <a:ext cx="971676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60132" y="1515725"/>
            <a:ext cx="212423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imes New Roman" pitchFamily="18" charset="0"/>
              </a:rPr>
              <a:t>Адвентиция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15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171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СЛЮННЫЕ ЖЕЛЕЗЫ ПИЩЕВОД</vt:lpstr>
      <vt:lpstr>СТРУКТУРНЫЕ РАЗЛИЧИЯ СЛЮННЫХ ЖЕЛЕЗ</vt:lpstr>
      <vt:lpstr>ПРЕПАРАТ № 44. ОКОЛОУШНАЯ СЛЮННАЯ ЖЕЛЕЗА СОБАКИ. Окр. Г+Э.</vt:lpstr>
      <vt:lpstr>Презентация PowerPoint</vt:lpstr>
      <vt:lpstr>ПРЕПАРАТ № 45 ПОДЧЕЛЮСТНАЯ СЛЮННАЯ ЖЕЛЕЗА СОБАКИ Окр. Г+Э</vt:lpstr>
      <vt:lpstr>Презентация PowerPoint</vt:lpstr>
      <vt:lpstr>ПРЕПАРАТ № 45 ПОДЪЯЗЫЧНАЯ ЖЕЛЕЗА СОБАКИ Окр. Г+Э</vt:lpstr>
      <vt:lpstr>Презентация PowerPoint</vt:lpstr>
      <vt:lpstr>ПРЕПАРАТ № 46. ПИЩЕВОД СОБАКИ. Окр. Г+Э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СЛЮННЫЕ ЖЕЛЕЗЫ ПИЩЕВОД</dc:title>
  <dc:creator>Dell</dc:creator>
  <cp:lastModifiedBy>Dell</cp:lastModifiedBy>
  <cp:revision>19</cp:revision>
  <dcterms:created xsi:type="dcterms:W3CDTF">2014-03-30T18:49:14Z</dcterms:created>
  <dcterms:modified xsi:type="dcterms:W3CDTF">2021-03-08T20:50:40Z</dcterms:modified>
</cp:coreProperties>
</file>